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7" r:id="rId7"/>
    <p:sldId id="313" r:id="rId8"/>
    <p:sldId id="314" r:id="rId9"/>
    <p:sldId id="315" r:id="rId10"/>
    <p:sldId id="316"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2/11/2021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23DAFA3B-13D2-4FAA-90F4-A6579AC43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228012" y="4488024"/>
            <a:ext cx="9582715" cy="1006849"/>
          </a:xfrm>
        </p:spPr>
        <p:txBody>
          <a:bodyPr>
            <a:normAutofit fontScale="90000"/>
          </a:bodyPr>
          <a:lstStyle/>
          <a:p>
            <a:r>
              <a:rPr lang="en-US" sz="4800" dirty="0"/>
              <a:t>Detection and analysis of the genome for Haemoglobinopathies</a:t>
            </a:r>
          </a:p>
        </p:txBody>
      </p:sp>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srcRect t="22846" r="-1" b="16982"/>
          <a:stretch/>
        </p:blipFill>
        <p:spPr>
          <a:xfrm>
            <a:off x="1233302" y="539958"/>
            <a:ext cx="9725396" cy="3364847"/>
          </a:xfrm>
          <a:prstGeom prst="rect">
            <a:avLst/>
          </a:prstGeom>
        </p:spPr>
      </p:pic>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E4458-410E-4CDE-BBE6-572DFDD5DA8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2.RNA processing</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6E48E64-D131-4D74-9FD3-8CB17C01E802}"/>
              </a:ext>
            </a:extLst>
          </p:cNvPr>
          <p:cNvPicPr>
            <a:picLocks noGrp="1" noChangeAspect="1"/>
          </p:cNvPicPr>
          <p:nvPr>
            <p:ph idx="1"/>
          </p:nvPr>
        </p:nvPicPr>
        <p:blipFill>
          <a:blip r:embed="rId3"/>
          <a:stretch>
            <a:fillRect/>
          </a:stretch>
        </p:blipFill>
        <p:spPr>
          <a:xfrm>
            <a:off x="5970271" y="609600"/>
            <a:ext cx="4905756" cy="5638800"/>
          </a:xfrm>
          <a:prstGeom prst="rect">
            <a:avLst/>
          </a:prstGeom>
        </p:spPr>
      </p:pic>
    </p:spTree>
    <p:extLst>
      <p:ext uri="{BB962C8B-B14F-4D97-AF65-F5344CB8AC3E}">
        <p14:creationId xmlns:p14="http://schemas.microsoft.com/office/powerpoint/2010/main" val="236572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17A97-21F7-4185-8D3F-5C168D26CD7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3.RNA translation</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94DC5AA-83B3-4B31-8028-1D86A8AE0959}"/>
              </a:ext>
            </a:extLst>
          </p:cNvPr>
          <p:cNvPicPr>
            <a:picLocks noGrp="1" noChangeAspect="1"/>
          </p:cNvPicPr>
          <p:nvPr>
            <p:ph idx="1"/>
          </p:nvPr>
        </p:nvPicPr>
        <p:blipFill>
          <a:blip r:embed="rId3"/>
          <a:stretch>
            <a:fillRect/>
          </a:stretch>
        </p:blipFill>
        <p:spPr>
          <a:xfrm>
            <a:off x="5324315" y="1174598"/>
            <a:ext cx="6197668" cy="4508803"/>
          </a:xfrm>
          <a:prstGeom prst="rect">
            <a:avLst/>
          </a:prstGeom>
        </p:spPr>
      </p:pic>
    </p:spTree>
    <p:extLst>
      <p:ext uri="{BB962C8B-B14F-4D97-AF65-F5344CB8AC3E}">
        <p14:creationId xmlns:p14="http://schemas.microsoft.com/office/powerpoint/2010/main" val="3552973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0A9E-E4FA-4215-A18A-250C6021A80B}"/>
              </a:ext>
            </a:extLst>
          </p:cNvPr>
          <p:cNvSpPr>
            <a:spLocks noGrp="1"/>
          </p:cNvSpPr>
          <p:nvPr>
            <p:ph type="title"/>
          </p:nvPr>
        </p:nvSpPr>
        <p:spPr>
          <a:xfrm>
            <a:off x="913795" y="609600"/>
            <a:ext cx="4982180" cy="1257300"/>
          </a:xfrm>
        </p:spPr>
        <p:txBody>
          <a:bodyPr/>
          <a:lstStyle/>
          <a:p>
            <a:r>
              <a:rPr lang="en-US" dirty="0"/>
              <a:t>Sickle cell anemia</a:t>
            </a:r>
          </a:p>
        </p:txBody>
      </p:sp>
      <p:sp>
        <p:nvSpPr>
          <p:cNvPr id="3" name="Content Placeholder 2">
            <a:extLst>
              <a:ext uri="{FF2B5EF4-FFF2-40B4-BE49-F238E27FC236}">
                <a16:creationId xmlns:a16="http://schemas.microsoft.com/office/drawing/2014/main" id="{B331D6CC-63A8-4C96-91FC-6225415F8A4B}"/>
              </a:ext>
            </a:extLst>
          </p:cNvPr>
          <p:cNvSpPr>
            <a:spLocks noGrp="1"/>
          </p:cNvSpPr>
          <p:nvPr>
            <p:ph idx="1"/>
          </p:nvPr>
        </p:nvSpPr>
        <p:spPr/>
        <p:txBody>
          <a:bodyPr>
            <a:normAutofit fontScale="92500"/>
          </a:bodyPr>
          <a:lstStyle/>
          <a:p>
            <a:r>
              <a:rPr lang="en-US" dirty="0">
                <a:effectLst/>
              </a:rPr>
              <a:t>Common form of sickle cell disease, is caused by a particular mutation in the HBB gene.</a:t>
            </a:r>
          </a:p>
          <a:p>
            <a:r>
              <a:rPr lang="en-US" dirty="0">
                <a:effectLst/>
              </a:rPr>
              <a:t>This mutation results in the production of an </a:t>
            </a:r>
            <a:r>
              <a:rPr lang="en-US" dirty="0" err="1">
                <a:effectLst/>
              </a:rPr>
              <a:t>abnormalversion</a:t>
            </a:r>
            <a:r>
              <a:rPr lang="en-US" dirty="0">
                <a:effectLst/>
              </a:rPr>
              <a:t> of beta-globin called hemoglobin S or </a:t>
            </a:r>
            <a:r>
              <a:rPr lang="en-US" dirty="0" err="1">
                <a:effectLst/>
              </a:rPr>
              <a:t>HbS</a:t>
            </a:r>
            <a:r>
              <a:rPr lang="en-US" dirty="0">
                <a:effectLst/>
              </a:rPr>
              <a:t>.</a:t>
            </a:r>
          </a:p>
          <a:p>
            <a:r>
              <a:rPr lang="en-US" dirty="0">
                <a:effectLst/>
              </a:rPr>
              <a:t>In this condition, hemoglobin S replaces both beta </a:t>
            </a:r>
            <a:r>
              <a:rPr lang="en-US" dirty="0" err="1">
                <a:effectLst/>
              </a:rPr>
              <a:t>globinsubunits</a:t>
            </a:r>
            <a:r>
              <a:rPr lang="en-US" dirty="0">
                <a:effectLst/>
              </a:rPr>
              <a:t> in hemoglobin.</a:t>
            </a:r>
          </a:p>
          <a:p>
            <a:r>
              <a:rPr lang="en-US" dirty="0">
                <a:effectLst/>
              </a:rPr>
              <a:t>The mutation changes a single amino acid in beta-globin. Detection of a single base pair mutation at 6th codon of </a:t>
            </a:r>
            <a:r>
              <a:rPr lang="el-GR" dirty="0">
                <a:effectLst/>
              </a:rPr>
              <a:t>β-</a:t>
            </a:r>
            <a:r>
              <a:rPr lang="en-US" dirty="0">
                <a:effectLst/>
              </a:rPr>
              <a:t>globin gene is important for the diagnosis sickle cell anemia. This mutation is labeled as rs334 mutation is responsible for hemoglobin S, known as </a:t>
            </a:r>
            <a:r>
              <a:rPr lang="en-US" dirty="0" err="1">
                <a:effectLst/>
              </a:rPr>
              <a:t>HbS</a:t>
            </a:r>
            <a:r>
              <a:rPr lang="en-US" dirty="0">
                <a:effectLst/>
              </a:rPr>
              <a:t>, which causes sickle cell anemia. </a:t>
            </a:r>
          </a:p>
          <a:p>
            <a:endParaRPr lang="en-US" dirty="0">
              <a:effectLst/>
            </a:endParaRPr>
          </a:p>
          <a:p>
            <a:endParaRPr lang="en-US" dirty="0"/>
          </a:p>
        </p:txBody>
      </p:sp>
    </p:spTree>
    <p:extLst>
      <p:ext uri="{BB962C8B-B14F-4D97-AF65-F5344CB8AC3E}">
        <p14:creationId xmlns:p14="http://schemas.microsoft.com/office/powerpoint/2010/main" val="4078197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0D4BA-E10F-4373-9F51-2B3F24A4108E}"/>
              </a:ext>
            </a:extLst>
          </p:cNvPr>
          <p:cNvSpPr>
            <a:spLocks noGrp="1"/>
          </p:cNvSpPr>
          <p:nvPr>
            <p:ph type="title"/>
          </p:nvPr>
        </p:nvSpPr>
        <p:spPr>
          <a:xfrm>
            <a:off x="834013" y="1115568"/>
            <a:ext cx="3487616" cy="4626864"/>
          </a:xfrm>
        </p:spPr>
        <p:txBody>
          <a:bodyPr>
            <a:normAutofit/>
          </a:bodyPr>
          <a:lstStyle/>
          <a:p>
            <a:pPr algn="l"/>
            <a:r>
              <a:rPr lang="en-US" sz="3600">
                <a:effectLst/>
              </a:rPr>
              <a:t>Related Work</a:t>
            </a:r>
            <a:endParaRPr lang="en-US" sz="3600"/>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65324E-9187-42CD-B008-64F078EB6292}"/>
              </a:ext>
            </a:extLst>
          </p:cNvPr>
          <p:cNvSpPr>
            <a:spLocks noGrp="1"/>
          </p:cNvSpPr>
          <p:nvPr>
            <p:ph idx="1"/>
          </p:nvPr>
        </p:nvSpPr>
        <p:spPr>
          <a:xfrm>
            <a:off x="5105398" y="1115568"/>
            <a:ext cx="6245352" cy="4626864"/>
          </a:xfrm>
        </p:spPr>
        <p:txBody>
          <a:bodyPr anchor="ctr">
            <a:normAutofit/>
          </a:bodyPr>
          <a:lstStyle/>
          <a:p>
            <a:pPr>
              <a:lnSpc>
                <a:spcPct val="100000"/>
              </a:lnSpc>
            </a:pPr>
            <a:r>
              <a:rPr lang="en-US" sz="1600" dirty="0" err="1"/>
              <a:t>Fettah</a:t>
            </a:r>
            <a:r>
              <a:rPr lang="en-US" sz="1600" dirty="0"/>
              <a:t> A., Analyzed and tested for 106 Turkey patients gene sequences for B-globin gene mutations using DNA analysis. And classified as holding </a:t>
            </a:r>
            <a:r>
              <a:rPr lang="el-GR" sz="1600" dirty="0"/>
              <a:t>β-</a:t>
            </a:r>
            <a:r>
              <a:rPr lang="en-US" sz="1600" dirty="0"/>
              <a:t>thalassemia major or</a:t>
            </a:r>
            <a:r>
              <a:rPr lang="el-GR" sz="1600" dirty="0"/>
              <a:t>β-</a:t>
            </a:r>
            <a:r>
              <a:rPr lang="en-US" sz="1600" dirty="0"/>
              <a:t>thalassemia intermedia based on their age at diagnosis.</a:t>
            </a:r>
          </a:p>
          <a:p>
            <a:pPr>
              <a:lnSpc>
                <a:spcPct val="100000"/>
              </a:lnSpc>
            </a:pPr>
            <a:r>
              <a:rPr lang="en-US" sz="1600" dirty="0" err="1"/>
              <a:t>Atanasovska</a:t>
            </a:r>
            <a:r>
              <a:rPr lang="en-US" sz="1600" dirty="0"/>
              <a:t> B, Proposed approach applicable in a range of Mediterranean </a:t>
            </a:r>
            <a:r>
              <a:rPr lang="en-US" sz="1600" dirty="0" err="1"/>
              <a:t>countries.Betaglobin</a:t>
            </a:r>
            <a:r>
              <a:rPr lang="en-US" sz="1600" dirty="0"/>
              <a:t> detection further adapted to particular </a:t>
            </a:r>
            <a:r>
              <a:rPr lang="en-US" sz="1600" dirty="0" err="1"/>
              <a:t>populationsby</a:t>
            </a:r>
            <a:r>
              <a:rPr lang="en-US" sz="1600" dirty="0"/>
              <a:t> including/excluding assayed mutation. And facilitate future modifications by providing detailed information on assay design.</a:t>
            </a:r>
          </a:p>
          <a:p>
            <a:pPr>
              <a:lnSpc>
                <a:spcPct val="100000"/>
              </a:lnSpc>
            </a:pPr>
            <a:r>
              <a:rPr lang="en-US" sz="1600" dirty="0"/>
              <a:t>Verma IC, characterized the mutations in1050 carriers of the beta-thalassemia gene and analyzed their regional distribution in India. The majority of beta-thalassemia carriers were migrants from Pakistan and their pattern of mutations differed from the rest. he  paper  result  helped  to  successfully  establish  a program of genetic counselling and prenatal diagnosis of beta-thalassemia in order to reduce the burden of this disease in India.</a:t>
            </a:r>
          </a:p>
          <a:p>
            <a:pPr>
              <a:lnSpc>
                <a:spcPct val="100000"/>
              </a:lnSpc>
            </a:pPr>
            <a:endParaRPr lang="en-US" sz="1600" dirty="0"/>
          </a:p>
        </p:txBody>
      </p:sp>
    </p:spTree>
    <p:extLst>
      <p:ext uri="{BB962C8B-B14F-4D97-AF65-F5344CB8AC3E}">
        <p14:creationId xmlns:p14="http://schemas.microsoft.com/office/powerpoint/2010/main" val="1267615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94A7C-1677-42C0-B410-5C55FF0C90FC}"/>
              </a:ext>
            </a:extLst>
          </p:cNvPr>
          <p:cNvSpPr>
            <a:spLocks noGrp="1"/>
          </p:cNvSpPr>
          <p:nvPr>
            <p:ph type="title"/>
          </p:nvPr>
        </p:nvSpPr>
        <p:spPr>
          <a:xfrm>
            <a:off x="834013" y="1115568"/>
            <a:ext cx="3487616" cy="4626864"/>
          </a:xfrm>
        </p:spPr>
        <p:txBody>
          <a:bodyPr>
            <a:normAutofit/>
          </a:bodyPr>
          <a:lstStyle/>
          <a:p>
            <a:pPr algn="l"/>
            <a:r>
              <a:rPr lang="en-US" sz="3600" dirty="0"/>
              <a:t>Related Work</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FDF4495-B217-40F1-81E7-908921C6B662}"/>
              </a:ext>
            </a:extLst>
          </p:cNvPr>
          <p:cNvSpPr>
            <a:spLocks noGrp="1"/>
          </p:cNvSpPr>
          <p:nvPr>
            <p:ph idx="1"/>
          </p:nvPr>
        </p:nvSpPr>
        <p:spPr>
          <a:xfrm>
            <a:off x="5105398" y="1115568"/>
            <a:ext cx="6245352" cy="4626864"/>
          </a:xfrm>
        </p:spPr>
        <p:txBody>
          <a:bodyPr anchor="ctr">
            <a:normAutofit/>
          </a:bodyPr>
          <a:lstStyle/>
          <a:p>
            <a:pPr>
              <a:lnSpc>
                <a:spcPct val="100000"/>
              </a:lnSpc>
            </a:pPr>
            <a:r>
              <a:rPr lang="en-US" sz="1800"/>
              <a:t>P. </a:t>
            </a:r>
            <a:r>
              <a:rPr lang="en-US" sz="1800" err="1"/>
              <a:t>Lahiry</a:t>
            </a:r>
            <a:r>
              <a:rPr lang="en-US" sz="1800"/>
              <a:t>, suggested that “efforts to more completely characterize the HBB mutation distribution in high-risk areas, such as the Indian Subcontinent and the Middle East may lead to improved diagnosis with earlier and more effective intervention strategies. The concluded that beta-thalassemia is highly prevalent and is a major public health problem in the malaria endemic areas.</a:t>
            </a:r>
          </a:p>
          <a:p>
            <a:pPr>
              <a:lnSpc>
                <a:spcPct val="100000"/>
              </a:lnSpc>
            </a:pPr>
            <a:r>
              <a:rPr lang="en-US" sz="1800"/>
              <a:t>Abdul Hafeez </a:t>
            </a:r>
            <a:r>
              <a:rPr lang="en-US" sz="1800" err="1"/>
              <a:t>Kandhro</a:t>
            </a:r>
            <a:r>
              <a:rPr lang="en-US" sz="1800"/>
              <a:t>, proposed an approach of encoded and unlinked clinical laboratory data which were later evaluated with discrimination formulas, and computing approach for ensemble learning methods in bioinformatics, to get the to the statistically more correct formula for differentiation of beta-thalassemia mutations.</a:t>
            </a:r>
          </a:p>
          <a:p>
            <a:pPr>
              <a:lnSpc>
                <a:spcPct val="100000"/>
              </a:lnSpc>
            </a:pPr>
            <a:r>
              <a:rPr lang="en-US" sz="1800" err="1"/>
              <a:t>Monalisha</a:t>
            </a:r>
            <a:r>
              <a:rPr lang="en-US" sz="1800"/>
              <a:t> </a:t>
            </a:r>
            <a:r>
              <a:rPr lang="en-US" sz="1800" err="1"/>
              <a:t>Saikia</a:t>
            </a:r>
            <a:r>
              <a:rPr lang="en-US" sz="1800"/>
              <a:t> Borah, presented a method for predicting hemoglobin variants with machine learning in bioinformatics.</a:t>
            </a:r>
          </a:p>
        </p:txBody>
      </p:sp>
    </p:spTree>
    <p:extLst>
      <p:ext uri="{BB962C8B-B14F-4D97-AF65-F5344CB8AC3E}">
        <p14:creationId xmlns:p14="http://schemas.microsoft.com/office/powerpoint/2010/main" val="3988043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182DF5-C816-4BA0-A5E7-BB8CB94EE62C}"/>
              </a:ext>
            </a:extLst>
          </p:cNvPr>
          <p:cNvSpPr>
            <a:spLocks noGrp="1"/>
          </p:cNvSpPr>
          <p:nvPr>
            <p:ph type="title"/>
          </p:nvPr>
        </p:nvSpPr>
        <p:spPr>
          <a:xfrm>
            <a:off x="913795" y="609600"/>
            <a:ext cx="10353762" cy="1164772"/>
          </a:xfrm>
        </p:spPr>
        <p:txBody>
          <a:bodyPr>
            <a:normAutofit/>
          </a:bodyPr>
          <a:lstStyle/>
          <a:p>
            <a:r>
              <a:rPr lang="en-US" sz="3900" dirty="0"/>
              <a:t>BIOINFORMATICS TOOLS AND PROCESSES</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D3D31700-7B31-4B81-BA81-9A962C4D87BB}"/>
              </a:ext>
            </a:extLst>
          </p:cNvPr>
          <p:cNvSpPr>
            <a:spLocks noGrp="1"/>
          </p:cNvSpPr>
          <p:nvPr>
            <p:ph idx="1"/>
          </p:nvPr>
        </p:nvSpPr>
        <p:spPr>
          <a:xfrm>
            <a:off x="1235528" y="2481943"/>
            <a:ext cx="9710296" cy="3309258"/>
          </a:xfrm>
        </p:spPr>
        <p:txBody>
          <a:bodyPr>
            <a:normAutofit/>
          </a:bodyPr>
          <a:lstStyle/>
          <a:p>
            <a:pPr>
              <a:lnSpc>
                <a:spcPct val="100000"/>
              </a:lnSpc>
            </a:pPr>
            <a:r>
              <a:rPr lang="en-US" sz="1600" dirty="0"/>
              <a:t>1.FASTA: FASTA: For every bioinformatics tools selected to complete tasks. FASTA format is required to beset as a standard expression of the entire file to the elected bioinformatics tool. FASTA file could also help in find a sequence of the required gene against keywords.</a:t>
            </a:r>
          </a:p>
          <a:p>
            <a:pPr>
              <a:lnSpc>
                <a:spcPct val="100000"/>
              </a:lnSpc>
            </a:pPr>
            <a:r>
              <a:rPr lang="en-US" sz="1600" dirty="0"/>
              <a:t>2. </a:t>
            </a:r>
            <a:r>
              <a:rPr lang="en-US" sz="1600" dirty="0" err="1"/>
              <a:t>ClustalW</a:t>
            </a:r>
            <a:r>
              <a:rPr lang="en-US" sz="1600" dirty="0"/>
              <a:t>: it is a powerful technique for checkup the sequences similarity whether the patient has malignant mutation related to abnormal disorder or no. by using it within </a:t>
            </a:r>
            <a:r>
              <a:rPr lang="en-US" sz="1600" dirty="0" err="1"/>
              <a:t>BioEdit</a:t>
            </a:r>
            <a:r>
              <a:rPr lang="en-US" sz="1600" dirty="0"/>
              <a:t> package. It can also provide the way to monitor the processes of transcription and translation to get protein sequences that control the function in gene. In this approach, </a:t>
            </a:r>
            <a:r>
              <a:rPr lang="en-US" sz="1600" dirty="0" err="1"/>
              <a:t>ClustalW</a:t>
            </a:r>
            <a:r>
              <a:rPr lang="en-US" sz="1600" dirty="0"/>
              <a:t> accept FASTA file that contains normal gene sequence (HBB gene sequence) and sequence from a patient HBB gene in order to compare both sequences.</a:t>
            </a:r>
          </a:p>
          <a:p>
            <a:pPr>
              <a:lnSpc>
                <a:spcPct val="100000"/>
              </a:lnSpc>
            </a:pPr>
            <a:r>
              <a:rPr lang="en-US" sz="1600" dirty="0"/>
              <a:t>3. BLAST: the basic local alignment search bioinformatics tools to searching for similarities between biological sequences which performs comparisons between pairs of sequences, searching for regions of local similarity to start sequence analysis</a:t>
            </a:r>
          </a:p>
        </p:txBody>
      </p:sp>
    </p:spTree>
    <p:extLst>
      <p:ext uri="{BB962C8B-B14F-4D97-AF65-F5344CB8AC3E}">
        <p14:creationId xmlns:p14="http://schemas.microsoft.com/office/powerpoint/2010/main" val="2952126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397841AF-7B53-4ACC-B361-D84734FA17ED}"/>
              </a:ext>
            </a:extLst>
          </p:cNvPr>
          <p:cNvPicPr>
            <a:picLocks noChangeAspect="1"/>
          </p:cNvPicPr>
          <p:nvPr/>
        </p:nvPicPr>
        <p:blipFill rotWithShape="1">
          <a:blip r:embed="rId4"/>
          <a:srcRect l="13131" r="9502" b="-1"/>
          <a:stretch/>
        </p:blipFill>
        <p:spPr>
          <a:xfrm>
            <a:off x="1046760" y="2129667"/>
            <a:ext cx="4065464" cy="3258006"/>
          </a:xfrm>
          <a:prstGeom prst="rect">
            <a:avLst/>
          </a:prstGeom>
        </p:spPr>
      </p:pic>
      <p:sp>
        <p:nvSpPr>
          <p:cNvPr id="16" name="Content Placeholder 2">
            <a:extLst>
              <a:ext uri="{FF2B5EF4-FFF2-40B4-BE49-F238E27FC236}">
                <a16:creationId xmlns:a16="http://schemas.microsoft.com/office/drawing/2014/main" id="{9FDEB69A-05A3-44E4-90D7-15F646B5B426}"/>
              </a:ext>
            </a:extLst>
          </p:cNvPr>
          <p:cNvSpPr>
            <a:spLocks noGrp="1"/>
          </p:cNvSpPr>
          <p:nvPr>
            <p:ph idx="1"/>
          </p:nvPr>
        </p:nvSpPr>
        <p:spPr>
          <a:xfrm>
            <a:off x="5722862" y="2129667"/>
            <a:ext cx="5546272" cy="3661533"/>
          </a:xfrm>
        </p:spPr>
        <p:txBody>
          <a:bodyPr anchor="ctr">
            <a:normAutofit/>
          </a:bodyPr>
          <a:lstStyle/>
          <a:p>
            <a:pPr>
              <a:lnSpc>
                <a:spcPct val="100000"/>
              </a:lnSpc>
            </a:pPr>
            <a:r>
              <a:rPr lang="en-US" sz="1800"/>
              <a:t>The procedure will follow as , firstly we make FASTA file from HBB gene from a patient provided by the databases we use (ITHAGENES and </a:t>
            </a:r>
            <a:r>
              <a:rPr lang="en-US" sz="1800" err="1"/>
              <a:t>HbVar</a:t>
            </a:r>
            <a:r>
              <a:rPr lang="en-US" sz="1800"/>
              <a:t>).</a:t>
            </a:r>
          </a:p>
          <a:p>
            <a:pPr>
              <a:lnSpc>
                <a:spcPct val="100000"/>
              </a:lnSpc>
            </a:pPr>
            <a:r>
              <a:rPr lang="en-US" sz="1800"/>
              <a:t>Check Nucleotide alignment Of The Entire Sequences.</a:t>
            </a:r>
          </a:p>
          <a:p>
            <a:pPr>
              <a:lnSpc>
                <a:spcPct val="100000"/>
              </a:lnSpc>
            </a:pPr>
            <a:r>
              <a:rPr lang="en-US" sz="1800"/>
              <a:t>Seq1 !=Seq2?</a:t>
            </a:r>
          </a:p>
          <a:p>
            <a:pPr>
              <a:lnSpc>
                <a:spcPct val="100000"/>
              </a:lnSpc>
            </a:pPr>
            <a:r>
              <a:rPr lang="en-US" sz="1800"/>
              <a:t>Use Alignment Tool(Pairwise Alignment) for </a:t>
            </a:r>
            <a:r>
              <a:rPr lang="en-US" sz="1800" err="1"/>
              <a:t>SimilarityCheck</a:t>
            </a:r>
            <a:r>
              <a:rPr lang="en-US" sz="1800"/>
              <a:t>.</a:t>
            </a:r>
          </a:p>
          <a:p>
            <a:pPr>
              <a:lnSpc>
                <a:spcPct val="100000"/>
              </a:lnSpc>
            </a:pPr>
            <a:r>
              <a:rPr lang="en-US" sz="1800"/>
              <a:t>Differences Found? (Seq1 !=Seq2)? </a:t>
            </a:r>
          </a:p>
          <a:p>
            <a:pPr>
              <a:lnSpc>
                <a:spcPct val="100000"/>
              </a:lnSpc>
            </a:pPr>
            <a:r>
              <a:rPr lang="en-US" sz="1800" err="1"/>
              <a:t>ThenHBB</a:t>
            </a:r>
            <a:r>
              <a:rPr lang="en-US" sz="1800"/>
              <a:t> Gene is at Risk and it is Candidate for </a:t>
            </a:r>
            <a:r>
              <a:rPr lang="en-US" sz="1800" err="1"/>
              <a:t>ThalassemiaDisease</a:t>
            </a:r>
            <a:r>
              <a:rPr lang="en-US" sz="1800"/>
              <a:t>.</a:t>
            </a:r>
          </a:p>
        </p:txBody>
      </p:sp>
      <p:sp>
        <p:nvSpPr>
          <p:cNvPr id="9" name="TextBox 8">
            <a:extLst>
              <a:ext uri="{FF2B5EF4-FFF2-40B4-BE49-F238E27FC236}">
                <a16:creationId xmlns:a16="http://schemas.microsoft.com/office/drawing/2014/main" id="{C4CFE6EE-1F43-4652-BEBE-EF985D0D780D}"/>
              </a:ext>
            </a:extLst>
          </p:cNvPr>
          <p:cNvSpPr txBox="1"/>
          <p:nvPr/>
        </p:nvSpPr>
        <p:spPr>
          <a:xfrm>
            <a:off x="914400" y="5650744"/>
            <a:ext cx="2276475" cy="671713"/>
          </a:xfrm>
          <a:prstGeom prst="rect">
            <a:avLst/>
          </a:prstGeom>
          <a:noFill/>
        </p:spPr>
        <p:txBody>
          <a:bodyPr wrap="square" rtlCol="0">
            <a:spAutoFit/>
          </a:bodyPr>
          <a:lstStyle/>
          <a:p>
            <a:r>
              <a:rPr lang="en-US"/>
              <a:t>(Normal and Patients HBB Sequence File)</a:t>
            </a:r>
            <a:endParaRPr lang="en-US" dirty="0"/>
          </a:p>
        </p:txBody>
      </p:sp>
    </p:spTree>
    <p:extLst>
      <p:ext uri="{BB962C8B-B14F-4D97-AF65-F5344CB8AC3E}">
        <p14:creationId xmlns:p14="http://schemas.microsoft.com/office/powerpoint/2010/main" val="28993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8DEAA6-6623-484C-B318-66BDDE481F97}"/>
              </a:ext>
            </a:extLst>
          </p:cNvPr>
          <p:cNvSpPr>
            <a:spLocks noGrp="1"/>
          </p:cNvSpPr>
          <p:nvPr>
            <p:ph idx="1"/>
          </p:nvPr>
        </p:nvSpPr>
        <p:spPr>
          <a:xfrm>
            <a:off x="913796" y="2247153"/>
            <a:ext cx="3358084" cy="3544046"/>
          </a:xfrm>
        </p:spPr>
        <p:txBody>
          <a:bodyPr>
            <a:normAutofit/>
          </a:bodyPr>
          <a:lstStyle/>
          <a:p>
            <a:r>
              <a:rPr lang="en-US" sz="1800"/>
              <a:t>1.Obtaining the normal HBB gene sequence from official bioinformatics  databases.</a:t>
            </a:r>
          </a:p>
          <a:p>
            <a:pPr marL="36900" indent="0">
              <a:buNone/>
            </a:pPr>
            <a:r>
              <a:rPr lang="it-IT" sz="1800"/>
              <a:t>NCBI—&gt;  Gene-&gt;  Reference  genome-&gt;  HBB  genesequence</a:t>
            </a:r>
          </a:p>
          <a:p>
            <a:pPr marL="36900" indent="0">
              <a:buNone/>
            </a:pPr>
            <a:r>
              <a:rPr lang="en-US" sz="1800"/>
              <a:t>HBB gene sequence databases , IthaGenes or HbVar to find a sequence.</a:t>
            </a:r>
          </a:p>
          <a:p>
            <a:pPr marL="36900" indent="0">
              <a:buNone/>
            </a:pPr>
            <a:endParaRPr lang="en-US" sz="1800"/>
          </a:p>
        </p:txBody>
      </p:sp>
      <p:pic>
        <p:nvPicPr>
          <p:cNvPr id="5" name="Picture 4" descr="Timeline&#10;&#10;Description automatically generated">
            <a:extLst>
              <a:ext uri="{FF2B5EF4-FFF2-40B4-BE49-F238E27FC236}">
                <a16:creationId xmlns:a16="http://schemas.microsoft.com/office/drawing/2014/main" id="{0FAF2BA6-1672-4158-B0E0-1FEE017AC776}"/>
              </a:ext>
            </a:extLst>
          </p:cNvPr>
          <p:cNvPicPr>
            <a:picLocks noChangeAspect="1"/>
          </p:cNvPicPr>
          <p:nvPr/>
        </p:nvPicPr>
        <p:blipFill>
          <a:blip r:embed="rId3"/>
          <a:stretch>
            <a:fillRect/>
          </a:stretch>
        </p:blipFill>
        <p:spPr>
          <a:xfrm>
            <a:off x="4022730" y="619125"/>
            <a:ext cx="7975340" cy="5172074"/>
          </a:xfrm>
          <a:prstGeom prst="rect">
            <a:avLst/>
          </a:prstGeom>
        </p:spPr>
      </p:pic>
    </p:spTree>
    <p:extLst>
      <p:ext uri="{BB962C8B-B14F-4D97-AF65-F5344CB8AC3E}">
        <p14:creationId xmlns:p14="http://schemas.microsoft.com/office/powerpoint/2010/main" val="206450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41CD4A47-C6EA-4E22-A4AF-A4FB4EB3D106}"/>
              </a:ext>
            </a:extLst>
          </p:cNvPr>
          <p:cNvPicPr>
            <a:picLocks noChangeAspect="1"/>
          </p:cNvPicPr>
          <p:nvPr/>
        </p:nvPicPr>
        <p:blipFill rotWithShape="1">
          <a:blip r:embed="rId3">
            <a:alphaModFix amt="35000"/>
          </a:blip>
          <a:srcRect b="9274"/>
          <a:stretch/>
        </p:blipFill>
        <p:spPr>
          <a:xfrm>
            <a:off x="20" y="10"/>
            <a:ext cx="12191981" cy="6857990"/>
          </a:xfrm>
          <a:prstGeom prst="rect">
            <a:avLst/>
          </a:prstGeom>
        </p:spPr>
      </p:pic>
      <p:sp>
        <p:nvSpPr>
          <p:cNvPr id="14" name="Freeform: Shape 13">
            <a:extLst>
              <a:ext uri="{FF2B5EF4-FFF2-40B4-BE49-F238E27FC236}">
                <a16:creationId xmlns:a16="http://schemas.microsoft.com/office/drawing/2014/main" id="{6576A321-2C04-4E8E-B7C0-22588C9C5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404" y="1253030"/>
            <a:ext cx="4901184" cy="4781866"/>
          </a:xfrm>
          <a:custGeom>
            <a:avLst/>
            <a:gdLst>
              <a:gd name="connsiteX0" fmla="*/ 0 w 4901184"/>
              <a:gd name="connsiteY0" fmla="*/ 4781866 h 4781866"/>
              <a:gd name="connsiteX1" fmla="*/ 0 w 4901184"/>
              <a:gd name="connsiteY1" fmla="*/ 218593 h 4781866"/>
              <a:gd name="connsiteX2" fmla="*/ 218593 w 4901184"/>
              <a:gd name="connsiteY2" fmla="*/ 0 h 4781866"/>
              <a:gd name="connsiteX3" fmla="*/ 4682591 w 4901184"/>
              <a:gd name="connsiteY3" fmla="*/ 0 h 4781866"/>
              <a:gd name="connsiteX4" fmla="*/ 4901184 w 4901184"/>
              <a:gd name="connsiteY4" fmla="*/ 218593 h 4781866"/>
              <a:gd name="connsiteX5" fmla="*/ 4901184 w 4901184"/>
              <a:gd name="connsiteY5" fmla="*/ 4781866 h 47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781866">
                <a:moveTo>
                  <a:pt x="0" y="4781866"/>
                </a:moveTo>
                <a:lnTo>
                  <a:pt x="0" y="218593"/>
                </a:lnTo>
                <a:cubicBezTo>
                  <a:pt x="0" y="97867"/>
                  <a:pt x="97867" y="0"/>
                  <a:pt x="218593" y="0"/>
                </a:cubicBezTo>
                <a:lnTo>
                  <a:pt x="4682591" y="0"/>
                </a:lnTo>
                <a:cubicBezTo>
                  <a:pt x="4803317" y="0"/>
                  <a:pt x="4901184" y="97867"/>
                  <a:pt x="4901184" y="218593"/>
                </a:cubicBezTo>
                <a:lnTo>
                  <a:pt x="4901184" y="478186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icture containing calendar&#10;&#10;Description automatically generated">
            <a:extLst>
              <a:ext uri="{FF2B5EF4-FFF2-40B4-BE49-F238E27FC236}">
                <a16:creationId xmlns:a16="http://schemas.microsoft.com/office/drawing/2014/main" id="{6EAD745C-16C9-4635-90BF-6A90CB0995FF}"/>
              </a:ext>
            </a:extLst>
          </p:cNvPr>
          <p:cNvPicPr>
            <a:picLocks noChangeAspect="1"/>
          </p:cNvPicPr>
          <p:nvPr/>
        </p:nvPicPr>
        <p:blipFill rotWithShape="1">
          <a:blip r:embed="rId4"/>
          <a:srcRect l="27011" r="13280" b="-1"/>
          <a:stretch/>
        </p:blipFill>
        <p:spPr>
          <a:xfrm>
            <a:off x="0" y="1357963"/>
            <a:ext cx="4607403" cy="4572000"/>
          </a:xfrm>
          <a:custGeom>
            <a:avLst/>
            <a:gdLst/>
            <a:ahLst/>
            <a:cxnLst/>
            <a:rect l="l" t="t" r="r" b="b"/>
            <a:pathLst>
              <a:path w="4607403" h="4572000">
                <a:moveTo>
                  <a:pt x="0" y="0"/>
                </a:moveTo>
                <a:lnTo>
                  <a:pt x="4444457" y="0"/>
                </a:lnTo>
                <a:cubicBezTo>
                  <a:pt x="4534450" y="0"/>
                  <a:pt x="4607403" y="72953"/>
                  <a:pt x="4607403" y="162946"/>
                </a:cubicBezTo>
                <a:lnTo>
                  <a:pt x="4607403" y="4409054"/>
                </a:lnTo>
                <a:cubicBezTo>
                  <a:pt x="4607403" y="4499047"/>
                  <a:pt x="4534450" y="4572000"/>
                  <a:pt x="4444457" y="4572000"/>
                </a:cubicBezTo>
                <a:lnTo>
                  <a:pt x="0" y="4572000"/>
                </a:lnTo>
                <a:close/>
              </a:path>
            </a:pathLst>
          </a:custGeom>
        </p:spPr>
      </p:pic>
      <p:sp>
        <p:nvSpPr>
          <p:cNvPr id="3" name="Content Placeholder 2">
            <a:extLst>
              <a:ext uri="{FF2B5EF4-FFF2-40B4-BE49-F238E27FC236}">
                <a16:creationId xmlns:a16="http://schemas.microsoft.com/office/drawing/2014/main" id="{464C5FFB-11D2-4755-9FF4-4DF51B3540F8}"/>
              </a:ext>
            </a:extLst>
          </p:cNvPr>
          <p:cNvSpPr>
            <a:spLocks noGrp="1"/>
          </p:cNvSpPr>
          <p:nvPr>
            <p:ph idx="1"/>
          </p:nvPr>
        </p:nvSpPr>
        <p:spPr>
          <a:xfrm>
            <a:off x="5498975" y="2743200"/>
            <a:ext cx="5604529" cy="3186763"/>
          </a:xfrm>
        </p:spPr>
        <p:txBody>
          <a:bodyPr anchor="ctr">
            <a:normAutofit/>
          </a:bodyPr>
          <a:lstStyle/>
          <a:p>
            <a:r>
              <a:rPr lang="en-US">
                <a:solidFill>
                  <a:srgbClr val="FFFFFF"/>
                </a:solidFill>
              </a:rPr>
              <a:t>HBB gene sequence and patient gene sequence is used as FASTA file input to the bioedit package tool to test the patient’s gene if its healthy or hold somatic mutations that causes thalassemia.</a:t>
            </a:r>
          </a:p>
          <a:p>
            <a:endParaRPr lang="en-US">
              <a:solidFill>
                <a:srgbClr val="FFFFFF"/>
              </a:solidFill>
            </a:endParaRPr>
          </a:p>
        </p:txBody>
      </p:sp>
    </p:spTree>
    <p:extLst>
      <p:ext uri="{BB962C8B-B14F-4D97-AF65-F5344CB8AC3E}">
        <p14:creationId xmlns:p14="http://schemas.microsoft.com/office/powerpoint/2010/main" val="3236024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844AA084-D00B-4932-90B9-592848B6B91B}"/>
              </a:ext>
            </a:extLst>
          </p:cNvPr>
          <p:cNvPicPr>
            <a:picLocks noChangeAspect="1"/>
          </p:cNvPicPr>
          <p:nvPr/>
        </p:nvPicPr>
        <p:blipFill rotWithShape="1">
          <a:blip r:embed="rId3"/>
          <a:srcRect l="5846" r="15488" b="1"/>
          <a:stretch/>
        </p:blipFill>
        <p:spPr>
          <a:xfrm>
            <a:off x="-8622" y="10"/>
            <a:ext cx="6096000" cy="6857990"/>
          </a:xfrm>
          <a:prstGeom prst="rect">
            <a:avLst/>
          </a:prstGeom>
        </p:spPr>
      </p:pic>
      <p:pic>
        <p:nvPicPr>
          <p:cNvPr id="12" name="Picture 1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3" name="Content Placeholder 2">
            <a:extLst>
              <a:ext uri="{FF2B5EF4-FFF2-40B4-BE49-F238E27FC236}">
                <a16:creationId xmlns:a16="http://schemas.microsoft.com/office/drawing/2014/main" id="{71651ABA-A514-450D-8452-5EA8967C0928}"/>
              </a:ext>
            </a:extLst>
          </p:cNvPr>
          <p:cNvSpPr>
            <a:spLocks noGrp="1"/>
          </p:cNvSpPr>
          <p:nvPr>
            <p:ph idx="1"/>
          </p:nvPr>
        </p:nvSpPr>
        <p:spPr>
          <a:xfrm>
            <a:off x="6900493" y="1732449"/>
            <a:ext cx="4403596" cy="4058751"/>
          </a:xfrm>
        </p:spPr>
        <p:txBody>
          <a:bodyPr anchor="t">
            <a:normAutofit/>
          </a:bodyPr>
          <a:lstStyle/>
          <a:p>
            <a:r>
              <a:rPr lang="en-US" sz="1800"/>
              <a:t>The clustalW tool is used for alignment of the two HBB sequences at Nucleotide level.</a:t>
            </a:r>
          </a:p>
          <a:p>
            <a:r>
              <a:rPr lang="en-US" sz="1800"/>
              <a:t>In this stage and because the result shows mutation in some positions on patient’s gene. This means that there is a chance of having Beta thalassemia. In order to make sure of this result the two sequences should convert to protein via DNA-RNA Protein sequences to find if the gene changes its function.</a:t>
            </a:r>
          </a:p>
        </p:txBody>
      </p:sp>
    </p:spTree>
    <p:extLst>
      <p:ext uri="{BB962C8B-B14F-4D97-AF65-F5344CB8AC3E}">
        <p14:creationId xmlns:p14="http://schemas.microsoft.com/office/powerpoint/2010/main" val="161465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A23C-274C-4513-ADAB-484A20304784}"/>
              </a:ext>
            </a:extLst>
          </p:cNvPr>
          <p:cNvSpPr>
            <a:spLocks noGrp="1"/>
          </p:cNvSpPr>
          <p:nvPr>
            <p:ph type="title"/>
          </p:nvPr>
        </p:nvSpPr>
        <p:spPr>
          <a:xfrm>
            <a:off x="913795" y="609600"/>
            <a:ext cx="3294311" cy="1257300"/>
          </a:xfrm>
        </p:spPr>
        <p:txBody>
          <a:bodyPr/>
          <a:lstStyle/>
          <a:p>
            <a:r>
              <a:rPr lang="en-US" dirty="0"/>
              <a:t>Introduction</a:t>
            </a:r>
          </a:p>
        </p:txBody>
      </p:sp>
      <p:sp>
        <p:nvSpPr>
          <p:cNvPr id="3" name="Content Placeholder 2">
            <a:extLst>
              <a:ext uri="{FF2B5EF4-FFF2-40B4-BE49-F238E27FC236}">
                <a16:creationId xmlns:a16="http://schemas.microsoft.com/office/drawing/2014/main" id="{03B0533B-690F-4942-B30F-C0E7210EB16C}"/>
              </a:ext>
            </a:extLst>
          </p:cNvPr>
          <p:cNvSpPr>
            <a:spLocks noGrp="1"/>
          </p:cNvSpPr>
          <p:nvPr>
            <p:ph idx="1"/>
          </p:nvPr>
        </p:nvSpPr>
        <p:spPr/>
        <p:txBody>
          <a:bodyPr/>
          <a:lstStyle/>
          <a:p>
            <a:r>
              <a:rPr lang="en-US" dirty="0"/>
              <a:t>Haemoglobinopathies are common monogenic disorders with diverse clinical manifestations, partly attributed to the influence of modifier genes. Haemoglobinopathies are caused by mutations in the two globin gene clusters and are </a:t>
            </a:r>
            <a:r>
              <a:rPr lang="en-US" dirty="0" err="1"/>
              <a:t>characterised</a:t>
            </a:r>
            <a:r>
              <a:rPr lang="en-US" dirty="0"/>
              <a:t> by a reduced or absent synthesis of globin chains int he case of the </a:t>
            </a:r>
            <a:r>
              <a:rPr lang="en-US" dirty="0" err="1"/>
              <a:t>thalassaemia</a:t>
            </a:r>
            <a:r>
              <a:rPr lang="en-US" dirty="0"/>
              <a:t> syndromes, mainly alpha- and beta-</a:t>
            </a:r>
            <a:r>
              <a:rPr lang="en-US" dirty="0" err="1"/>
              <a:t>thalassaemia</a:t>
            </a:r>
            <a:r>
              <a:rPr lang="en-US" dirty="0"/>
              <a:t>, or by defects in the </a:t>
            </a:r>
            <a:r>
              <a:rPr lang="en-US" dirty="0" err="1"/>
              <a:t>haemoglobin</a:t>
            </a:r>
            <a:r>
              <a:rPr lang="en-US" dirty="0"/>
              <a:t> protein structure in the case of structural </a:t>
            </a:r>
            <a:r>
              <a:rPr lang="en-US" dirty="0" err="1"/>
              <a:t>haemoglobin</a:t>
            </a:r>
            <a:r>
              <a:rPr lang="en-US" dirty="0"/>
              <a:t> variants, such as the Hb S that causes sickle-cell disease</a:t>
            </a:r>
          </a:p>
        </p:txBody>
      </p:sp>
    </p:spTree>
    <p:extLst>
      <p:ext uri="{BB962C8B-B14F-4D97-AF65-F5344CB8AC3E}">
        <p14:creationId xmlns:p14="http://schemas.microsoft.com/office/powerpoint/2010/main" val="1055330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able&#10;&#10;Description automatically generated">
            <a:extLst>
              <a:ext uri="{FF2B5EF4-FFF2-40B4-BE49-F238E27FC236}">
                <a16:creationId xmlns:a16="http://schemas.microsoft.com/office/drawing/2014/main" id="{BC801B72-4F52-4293-8064-3F4EF72DE63F}"/>
              </a:ext>
            </a:extLst>
          </p:cNvPr>
          <p:cNvPicPr>
            <a:picLocks noChangeAspect="1"/>
          </p:cNvPicPr>
          <p:nvPr/>
        </p:nvPicPr>
        <p:blipFill rotWithShape="1">
          <a:blip r:embed="rId3"/>
          <a:srcRect l="7003" r="13219"/>
          <a:stretch/>
        </p:blipFill>
        <p:spPr>
          <a:xfrm>
            <a:off x="-8622" y="10"/>
            <a:ext cx="6096000" cy="6857990"/>
          </a:xfrm>
          <a:prstGeom prst="rect">
            <a:avLst/>
          </a:prstGeom>
        </p:spPr>
      </p:pic>
      <p:pic>
        <p:nvPicPr>
          <p:cNvPr id="14" name="Picture 13">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3" name="Content Placeholder 2">
            <a:extLst>
              <a:ext uri="{FF2B5EF4-FFF2-40B4-BE49-F238E27FC236}">
                <a16:creationId xmlns:a16="http://schemas.microsoft.com/office/drawing/2014/main" id="{0A6DC516-4685-423A-90CA-B0040152BEFA}"/>
              </a:ext>
            </a:extLst>
          </p:cNvPr>
          <p:cNvSpPr>
            <a:spLocks noGrp="1"/>
          </p:cNvSpPr>
          <p:nvPr>
            <p:ph idx="1"/>
          </p:nvPr>
        </p:nvSpPr>
        <p:spPr>
          <a:xfrm>
            <a:off x="6900493" y="1732449"/>
            <a:ext cx="4403596" cy="4058751"/>
          </a:xfrm>
        </p:spPr>
        <p:txBody>
          <a:bodyPr anchor="t">
            <a:normAutofit/>
          </a:bodyPr>
          <a:lstStyle/>
          <a:p>
            <a:r>
              <a:rPr lang="en-US" sz="1800"/>
              <a:t>The final stage is the protein sequence convertion (translation process).If differences occure a gain then the gene is abnormal and the disease has actually happened.</a:t>
            </a:r>
          </a:p>
        </p:txBody>
      </p:sp>
    </p:spTree>
    <p:extLst>
      <p:ext uri="{BB962C8B-B14F-4D97-AF65-F5344CB8AC3E}">
        <p14:creationId xmlns:p14="http://schemas.microsoft.com/office/powerpoint/2010/main" val="2868208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70ABC-D86E-4C78-8BD2-928CF787F29E}"/>
              </a:ext>
            </a:extLst>
          </p:cNvPr>
          <p:cNvSpPr>
            <a:spLocks noGrp="1"/>
          </p:cNvSpPr>
          <p:nvPr>
            <p:ph type="title"/>
          </p:nvPr>
        </p:nvSpPr>
        <p:spPr>
          <a:xfrm>
            <a:off x="913796" y="643465"/>
            <a:ext cx="3382638" cy="1370605"/>
          </a:xfrm>
        </p:spPr>
        <p:txBody>
          <a:bodyPr>
            <a:normAutofit/>
          </a:bodyPr>
          <a:lstStyle/>
          <a:p>
            <a:pPr algn="l"/>
            <a:r>
              <a:rPr lang="en-US" sz="3000"/>
              <a:t>Boyer Moore Algorithm</a:t>
            </a:r>
          </a:p>
        </p:txBody>
      </p:sp>
      <p:sp>
        <p:nvSpPr>
          <p:cNvPr id="3" name="Content Placeholder 2">
            <a:extLst>
              <a:ext uri="{FF2B5EF4-FFF2-40B4-BE49-F238E27FC236}">
                <a16:creationId xmlns:a16="http://schemas.microsoft.com/office/drawing/2014/main" id="{37358CAB-6CFE-4086-84E1-9A22A4AA81C0}"/>
              </a:ext>
            </a:extLst>
          </p:cNvPr>
          <p:cNvSpPr>
            <a:spLocks noGrp="1"/>
          </p:cNvSpPr>
          <p:nvPr>
            <p:ph idx="1"/>
          </p:nvPr>
        </p:nvSpPr>
        <p:spPr>
          <a:xfrm>
            <a:off x="913796" y="2247153"/>
            <a:ext cx="3358084" cy="3544046"/>
          </a:xfrm>
        </p:spPr>
        <p:txBody>
          <a:bodyPr>
            <a:normAutofit/>
          </a:bodyPr>
          <a:lstStyle/>
          <a:p>
            <a:r>
              <a:rPr lang="en-US" sz="1800"/>
              <a:t>Boyer Moore Algorithm for Pattern Searching. </a:t>
            </a:r>
          </a:p>
          <a:p>
            <a:r>
              <a:rPr lang="en-US" sz="1800"/>
              <a:t>BoyerMoore algorithm preprocesses the pattern. </a:t>
            </a:r>
          </a:p>
          <a:p>
            <a:r>
              <a:rPr lang="en-US" sz="1800"/>
              <a:t>Boyer Moore is a combination of following two approaches : Bad CharacterHeuristic and Good Suffix Heuristic.</a:t>
            </a:r>
          </a:p>
        </p:txBody>
      </p:sp>
      <p:pic>
        <p:nvPicPr>
          <p:cNvPr id="5" name="Picture 4" descr="Text&#10;&#10;Description automatically generated">
            <a:extLst>
              <a:ext uri="{FF2B5EF4-FFF2-40B4-BE49-F238E27FC236}">
                <a16:creationId xmlns:a16="http://schemas.microsoft.com/office/drawing/2014/main" id="{ADF41D75-C825-4F4E-89DE-B8A23CCB234E}"/>
              </a:ext>
            </a:extLst>
          </p:cNvPr>
          <p:cNvPicPr>
            <a:picLocks noChangeAspect="1"/>
          </p:cNvPicPr>
          <p:nvPr/>
        </p:nvPicPr>
        <p:blipFill>
          <a:blip r:embed="rId3"/>
          <a:stretch>
            <a:fillRect/>
          </a:stretch>
        </p:blipFill>
        <p:spPr>
          <a:xfrm>
            <a:off x="4873856" y="1346659"/>
            <a:ext cx="6633184" cy="3650476"/>
          </a:xfrm>
          <a:prstGeom prst="rect">
            <a:avLst/>
          </a:prstGeom>
        </p:spPr>
      </p:pic>
      <p:sp>
        <p:nvSpPr>
          <p:cNvPr id="6" name="TextBox 5">
            <a:extLst>
              <a:ext uri="{FF2B5EF4-FFF2-40B4-BE49-F238E27FC236}">
                <a16:creationId xmlns:a16="http://schemas.microsoft.com/office/drawing/2014/main" id="{622735A3-CBD2-4CC5-8FDD-11ACDB3CF5AB}"/>
              </a:ext>
            </a:extLst>
          </p:cNvPr>
          <p:cNvSpPr txBox="1"/>
          <p:nvPr/>
        </p:nvSpPr>
        <p:spPr>
          <a:xfrm>
            <a:off x="4972050" y="4997135"/>
            <a:ext cx="6633184" cy="369332"/>
          </a:xfrm>
          <a:prstGeom prst="rect">
            <a:avLst/>
          </a:prstGeom>
          <a:noFill/>
        </p:spPr>
        <p:txBody>
          <a:bodyPr wrap="square" rtlCol="0">
            <a:spAutoFit/>
          </a:bodyPr>
          <a:lstStyle/>
          <a:p>
            <a:r>
              <a:rPr lang="en-US" dirty="0"/>
              <a:t>(Example of the </a:t>
            </a:r>
            <a:r>
              <a:rPr lang="en-US" dirty="0" err="1"/>
              <a:t>Booyer</a:t>
            </a:r>
            <a:r>
              <a:rPr lang="en-US" dirty="0"/>
              <a:t>-Moore sequence compare)</a:t>
            </a:r>
          </a:p>
        </p:txBody>
      </p:sp>
    </p:spTree>
    <p:extLst>
      <p:ext uri="{BB962C8B-B14F-4D97-AF65-F5344CB8AC3E}">
        <p14:creationId xmlns:p14="http://schemas.microsoft.com/office/powerpoint/2010/main" val="2454523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16" name="Picture 15">
            <a:extLst>
              <a:ext uri="{FF2B5EF4-FFF2-40B4-BE49-F238E27FC236}">
                <a16:creationId xmlns:a16="http://schemas.microsoft.com/office/drawing/2014/main" id="{5632743A-29F4-429A-961B-0E8CA8C09C94}"/>
              </a:ext>
            </a:extLst>
          </p:cNvPr>
          <p:cNvPicPr>
            <a:picLocks noChangeAspect="1"/>
          </p:cNvPicPr>
          <p:nvPr/>
        </p:nvPicPr>
        <p:blipFill>
          <a:blip r:embed="rId4"/>
          <a:stretch>
            <a:fillRect/>
          </a:stretch>
        </p:blipFill>
        <p:spPr>
          <a:xfrm>
            <a:off x="1546796" y="691096"/>
            <a:ext cx="4010891" cy="3529584"/>
          </a:xfrm>
          <a:prstGeom prst="rect">
            <a:avLst/>
          </a:prstGeom>
        </p:spPr>
      </p:pic>
      <p:pic>
        <p:nvPicPr>
          <p:cNvPr id="4" name="Content Placeholder 3">
            <a:extLst>
              <a:ext uri="{FF2B5EF4-FFF2-40B4-BE49-F238E27FC236}">
                <a16:creationId xmlns:a16="http://schemas.microsoft.com/office/drawing/2014/main" id="{1654F8C8-A8FC-4AC2-A296-7C1613EC05E3}"/>
              </a:ext>
            </a:extLst>
          </p:cNvPr>
          <p:cNvPicPr>
            <a:picLocks noGrp="1" noChangeAspect="1"/>
          </p:cNvPicPr>
          <p:nvPr>
            <p:ph idx="1"/>
          </p:nvPr>
        </p:nvPicPr>
        <p:blipFill>
          <a:blip r:embed="rId5"/>
          <a:stretch>
            <a:fillRect/>
          </a:stretch>
        </p:blipFill>
        <p:spPr>
          <a:xfrm>
            <a:off x="6660615" y="695008"/>
            <a:ext cx="3950331" cy="3525671"/>
          </a:xfrm>
          <a:prstGeom prst="rect">
            <a:avLst/>
          </a:prstGeom>
        </p:spPr>
      </p:pic>
    </p:spTree>
    <p:extLst>
      <p:ext uri="{BB962C8B-B14F-4D97-AF65-F5344CB8AC3E}">
        <p14:creationId xmlns:p14="http://schemas.microsoft.com/office/powerpoint/2010/main" val="2360790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4CA25-141F-4C94-8B05-BF6A50D7A06A}"/>
              </a:ext>
            </a:extLst>
          </p:cNvPr>
          <p:cNvSpPr>
            <a:spLocks noGrp="1"/>
          </p:cNvSpPr>
          <p:nvPr>
            <p:ph type="title"/>
          </p:nvPr>
        </p:nvSpPr>
        <p:spPr>
          <a:xfrm>
            <a:off x="913795" y="609600"/>
            <a:ext cx="3115280" cy="1257300"/>
          </a:xfrm>
        </p:spPr>
        <p:txBody>
          <a:bodyPr/>
          <a:lstStyle/>
          <a:p>
            <a:r>
              <a:rPr lang="en-US" dirty="0">
                <a:effectLst/>
              </a:rPr>
              <a:t>Discussion</a:t>
            </a:r>
            <a:endParaRPr lang="en-US" dirty="0"/>
          </a:p>
        </p:txBody>
      </p:sp>
      <p:sp>
        <p:nvSpPr>
          <p:cNvPr id="3" name="Content Placeholder 2">
            <a:extLst>
              <a:ext uri="{FF2B5EF4-FFF2-40B4-BE49-F238E27FC236}">
                <a16:creationId xmlns:a16="http://schemas.microsoft.com/office/drawing/2014/main" id="{9CDF4C66-C285-4728-AFD4-888D47ABD8E3}"/>
              </a:ext>
            </a:extLst>
          </p:cNvPr>
          <p:cNvSpPr>
            <a:spLocks noGrp="1"/>
          </p:cNvSpPr>
          <p:nvPr>
            <p:ph idx="1"/>
          </p:nvPr>
        </p:nvSpPr>
        <p:spPr/>
        <p:txBody>
          <a:bodyPr>
            <a:normAutofit fontScale="92500"/>
          </a:bodyPr>
          <a:lstStyle/>
          <a:p>
            <a:r>
              <a:rPr lang="en-US" dirty="0">
                <a:effectLst/>
              </a:rPr>
              <a:t>Our aim from the beginning was to determine an approach that could lead to detection of a mutation in a patient nucleotide sequence ,with comparison to the normal HBB gene.</a:t>
            </a:r>
          </a:p>
          <a:p>
            <a:r>
              <a:rPr lang="en-US" dirty="0">
                <a:effectLst/>
              </a:rPr>
              <a:t> The weakness of all these methods and techniques they focused in </a:t>
            </a:r>
            <a:r>
              <a:rPr lang="en-US" dirty="0" err="1">
                <a:effectLst/>
              </a:rPr>
              <a:t>diagnosticor</a:t>
            </a:r>
            <a:r>
              <a:rPr lang="en-US" dirty="0">
                <a:effectLst/>
              </a:rPr>
              <a:t> detecting thalassemia were based on genes mutations locally. Means that comparison of patients’ gene was made to conclude specific annotations and mutations int he selected country.</a:t>
            </a:r>
          </a:p>
          <a:p>
            <a:r>
              <a:rPr lang="en-US" dirty="0">
                <a:effectLst/>
              </a:rPr>
              <a:t>The aims of this project we will state them as analysis, alignment and mutations check compared to a healthy gene. With two sequences necessary to fulfill the proposed test. </a:t>
            </a:r>
            <a:endParaRPr lang="en-US" dirty="0"/>
          </a:p>
        </p:txBody>
      </p:sp>
    </p:spTree>
    <p:extLst>
      <p:ext uri="{BB962C8B-B14F-4D97-AF65-F5344CB8AC3E}">
        <p14:creationId xmlns:p14="http://schemas.microsoft.com/office/powerpoint/2010/main" val="1772139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82B1-E03A-481F-8EAB-E40BA391A87E}"/>
              </a:ext>
            </a:extLst>
          </p:cNvPr>
          <p:cNvSpPr>
            <a:spLocks noGrp="1"/>
          </p:cNvSpPr>
          <p:nvPr>
            <p:ph type="title"/>
          </p:nvPr>
        </p:nvSpPr>
        <p:spPr>
          <a:xfrm>
            <a:off x="913795" y="609600"/>
            <a:ext cx="3029555" cy="1257300"/>
          </a:xfrm>
        </p:spPr>
        <p:txBody>
          <a:bodyPr/>
          <a:lstStyle/>
          <a:p>
            <a:r>
              <a:rPr lang="en-US" dirty="0"/>
              <a:t>Conclusion</a:t>
            </a:r>
          </a:p>
        </p:txBody>
      </p:sp>
      <p:sp>
        <p:nvSpPr>
          <p:cNvPr id="3" name="Content Placeholder 2">
            <a:extLst>
              <a:ext uri="{FF2B5EF4-FFF2-40B4-BE49-F238E27FC236}">
                <a16:creationId xmlns:a16="http://schemas.microsoft.com/office/drawing/2014/main" id="{32F1C065-4363-4546-A503-E39267398A21}"/>
              </a:ext>
            </a:extLst>
          </p:cNvPr>
          <p:cNvSpPr>
            <a:spLocks noGrp="1"/>
          </p:cNvSpPr>
          <p:nvPr>
            <p:ph idx="1"/>
          </p:nvPr>
        </p:nvSpPr>
        <p:spPr/>
        <p:txBody>
          <a:bodyPr/>
          <a:lstStyle/>
          <a:p>
            <a:r>
              <a:rPr lang="en-US" dirty="0">
                <a:effectLst/>
              </a:rPr>
              <a:t>The proposed approach gives accurate results for detecting the mutations for haemoglobinopathies.</a:t>
            </a:r>
          </a:p>
          <a:p>
            <a:r>
              <a:rPr lang="en-US" dirty="0">
                <a:effectLst/>
              </a:rPr>
              <a:t>This new approach suggested a general prediction method based on mutational in genes that cause the disease, i.e. can implement this novel method for any disease when the mutations of its gene that caused the disease are known.</a:t>
            </a:r>
          </a:p>
          <a:p>
            <a:r>
              <a:rPr lang="en-US" dirty="0"/>
              <a:t>Offers  an  automatic,  cost  effective  and  friendly diagnosis   system   for   detecting   mutations   for </a:t>
            </a:r>
            <a:r>
              <a:rPr lang="en-US" dirty="0" err="1"/>
              <a:t>haemoglobinopathies,with</a:t>
            </a:r>
            <a:r>
              <a:rPr lang="en-US" dirty="0"/>
              <a:t> previously given sequences.</a:t>
            </a:r>
          </a:p>
        </p:txBody>
      </p:sp>
    </p:spTree>
    <p:extLst>
      <p:ext uri="{BB962C8B-B14F-4D97-AF65-F5344CB8AC3E}">
        <p14:creationId xmlns:p14="http://schemas.microsoft.com/office/powerpoint/2010/main" val="1776710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C9417A-302E-41AC-B09C-69F0E84F73C1}"/>
              </a:ext>
            </a:extLst>
          </p:cNvPr>
          <p:cNvSpPr>
            <a:spLocks noGrp="1"/>
          </p:cNvSpPr>
          <p:nvPr>
            <p:ph idx="1"/>
          </p:nvPr>
        </p:nvSpPr>
        <p:spPr>
          <a:xfrm>
            <a:off x="521910" y="555560"/>
            <a:ext cx="10353762" cy="1469183"/>
          </a:xfrm>
        </p:spPr>
        <p:txBody>
          <a:bodyPr/>
          <a:lstStyle/>
          <a:p>
            <a:r>
              <a:rPr lang="en-US" dirty="0">
                <a:effectLst/>
              </a:rPr>
              <a:t>HBB gene, which is located on chromosome 11 p15.5, specifically located from base pair 5,225,464 to base pair 5,229,395 on chromosome 11.HBB gene contains 3exons separated by two introns , and has a length of1600bp.</a:t>
            </a:r>
            <a:endParaRPr lang="en-US" dirty="0"/>
          </a:p>
        </p:txBody>
      </p:sp>
      <p:pic>
        <p:nvPicPr>
          <p:cNvPr id="5" name="Picture 4" descr="Location of the HBB gene">
            <a:extLst>
              <a:ext uri="{FF2B5EF4-FFF2-40B4-BE49-F238E27FC236}">
                <a16:creationId xmlns:a16="http://schemas.microsoft.com/office/drawing/2014/main" id="{8A788C63-00AA-47F6-BCD2-0F9A59D9FD7A}"/>
              </a:ext>
            </a:extLst>
          </p:cNvPr>
          <p:cNvPicPr>
            <a:picLocks noChangeAspect="1"/>
          </p:cNvPicPr>
          <p:nvPr/>
        </p:nvPicPr>
        <p:blipFill>
          <a:blip r:embed="rId2"/>
          <a:stretch>
            <a:fillRect/>
          </a:stretch>
        </p:blipFill>
        <p:spPr>
          <a:xfrm>
            <a:off x="1197205" y="2552624"/>
            <a:ext cx="8097624" cy="3130174"/>
          </a:xfrm>
          <a:prstGeom prst="rect">
            <a:avLst/>
          </a:prstGeom>
        </p:spPr>
      </p:pic>
      <p:sp>
        <p:nvSpPr>
          <p:cNvPr id="6" name="TextBox 5" descr="Loc">
            <a:extLst>
              <a:ext uri="{FF2B5EF4-FFF2-40B4-BE49-F238E27FC236}">
                <a16:creationId xmlns:a16="http://schemas.microsoft.com/office/drawing/2014/main" id="{43FCAB87-9A69-493D-80AB-5DB208028610}"/>
              </a:ext>
            </a:extLst>
          </p:cNvPr>
          <p:cNvSpPr txBox="1"/>
          <p:nvPr/>
        </p:nvSpPr>
        <p:spPr>
          <a:xfrm>
            <a:off x="1272620" y="5682798"/>
            <a:ext cx="4143988" cy="369332"/>
          </a:xfrm>
          <a:prstGeom prst="rect">
            <a:avLst/>
          </a:prstGeom>
          <a:noFill/>
        </p:spPr>
        <p:txBody>
          <a:bodyPr wrap="square" rtlCol="0">
            <a:spAutoFit/>
          </a:bodyPr>
          <a:lstStyle/>
          <a:p>
            <a:r>
              <a:rPr lang="en-US" dirty="0"/>
              <a:t>Location of the HBB gene.</a:t>
            </a:r>
          </a:p>
        </p:txBody>
      </p:sp>
    </p:spTree>
    <p:extLst>
      <p:ext uri="{BB962C8B-B14F-4D97-AF65-F5344CB8AC3E}">
        <p14:creationId xmlns:p14="http://schemas.microsoft.com/office/powerpoint/2010/main" val="759503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D5C83-6224-4F3B-8533-58106A87E0AB}"/>
              </a:ext>
            </a:extLst>
          </p:cNvPr>
          <p:cNvSpPr>
            <a:spLocks noGrp="1"/>
          </p:cNvSpPr>
          <p:nvPr>
            <p:ph idx="1"/>
          </p:nvPr>
        </p:nvSpPr>
        <p:spPr>
          <a:xfrm>
            <a:off x="625151" y="494522"/>
            <a:ext cx="10642406" cy="5296677"/>
          </a:xfrm>
        </p:spPr>
        <p:txBody>
          <a:bodyPr/>
          <a:lstStyle/>
          <a:p>
            <a:r>
              <a:rPr lang="en-US" dirty="0"/>
              <a:t>Haemoglobinopathies resulting from mutations in the </a:t>
            </a:r>
            <a:r>
              <a:rPr lang="el-GR" dirty="0"/>
              <a:t>α</a:t>
            </a:r>
            <a:r>
              <a:rPr lang="en-US" dirty="0"/>
              <a:t>- or </a:t>
            </a:r>
            <a:r>
              <a:rPr lang="el-GR" dirty="0"/>
              <a:t>β‐</a:t>
            </a:r>
            <a:r>
              <a:rPr lang="en-US" dirty="0"/>
              <a:t> like globin gene clusters are the most common inherited disorders in humans, with around7% of the world population being carriers of a globin gene mutation. Single nucleotide substitutions can lead to amino acid replacements that cause hemolytic anemias, such as sickle cell disease, or hemoglobin that are unstable or have altered oxygen affinity.</a:t>
            </a:r>
          </a:p>
          <a:p>
            <a:r>
              <a:rPr lang="en-US" dirty="0"/>
              <a:t> Hb is responsible for binding and transport of oxygen and carbon dioxide by red blood cells and is critical for their shape, integrity and half-life. The Hb protein complex consists of two </a:t>
            </a:r>
            <a:r>
              <a:rPr lang="el-GR" dirty="0"/>
              <a:t>α </a:t>
            </a:r>
            <a:r>
              <a:rPr lang="en-US" dirty="0"/>
              <a:t>-like chains, and two </a:t>
            </a:r>
            <a:r>
              <a:rPr lang="el-GR" dirty="0"/>
              <a:t>β</a:t>
            </a:r>
            <a:r>
              <a:rPr lang="en-US" dirty="0"/>
              <a:t>-</a:t>
            </a:r>
            <a:r>
              <a:rPr lang="el-GR" dirty="0"/>
              <a:t> </a:t>
            </a:r>
            <a:r>
              <a:rPr lang="en-US" dirty="0"/>
              <a:t>like chains. HBB gene contains three coding exons separated by two introns with the size around 1600bp which has been conserved throughout the evolution process.</a:t>
            </a:r>
          </a:p>
        </p:txBody>
      </p:sp>
    </p:spTree>
    <p:extLst>
      <p:ext uri="{BB962C8B-B14F-4D97-AF65-F5344CB8AC3E}">
        <p14:creationId xmlns:p14="http://schemas.microsoft.com/office/powerpoint/2010/main" val="239389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3912-7C4A-451C-8E44-5CA325B74660}"/>
              </a:ext>
            </a:extLst>
          </p:cNvPr>
          <p:cNvSpPr>
            <a:spLocks noGrp="1"/>
          </p:cNvSpPr>
          <p:nvPr>
            <p:ph type="title"/>
          </p:nvPr>
        </p:nvSpPr>
        <p:spPr>
          <a:xfrm>
            <a:off x="913795" y="765110"/>
            <a:ext cx="4078083" cy="1101790"/>
          </a:xfrm>
        </p:spPr>
        <p:txBody>
          <a:bodyPr/>
          <a:lstStyle/>
          <a:p>
            <a:r>
              <a:rPr lang="el-GR" dirty="0"/>
              <a:t>α- </a:t>
            </a:r>
            <a:r>
              <a:rPr lang="en-US" dirty="0"/>
              <a:t>Thalassemia</a:t>
            </a:r>
          </a:p>
        </p:txBody>
      </p:sp>
      <p:sp>
        <p:nvSpPr>
          <p:cNvPr id="3" name="Content Placeholder 2">
            <a:extLst>
              <a:ext uri="{FF2B5EF4-FFF2-40B4-BE49-F238E27FC236}">
                <a16:creationId xmlns:a16="http://schemas.microsoft.com/office/drawing/2014/main" id="{A21DB378-C1F2-4723-B546-09EB429888CF}"/>
              </a:ext>
            </a:extLst>
          </p:cNvPr>
          <p:cNvSpPr>
            <a:spLocks noGrp="1"/>
          </p:cNvSpPr>
          <p:nvPr>
            <p:ph idx="1"/>
          </p:nvPr>
        </p:nvSpPr>
        <p:spPr/>
        <p:txBody>
          <a:bodyPr/>
          <a:lstStyle/>
          <a:p>
            <a:r>
              <a:rPr lang="en-US" dirty="0"/>
              <a:t> One of the most common genetic diseases, is caused by deletions or point mutations affecting one to four </a:t>
            </a:r>
            <a:r>
              <a:rPr lang="el-GR" dirty="0"/>
              <a:t>α</a:t>
            </a:r>
            <a:r>
              <a:rPr lang="en-US" dirty="0"/>
              <a:t>-globin genes.</a:t>
            </a:r>
          </a:p>
          <a:p>
            <a:r>
              <a:rPr lang="en-US" dirty="0"/>
              <a:t>The diagnosis of </a:t>
            </a:r>
            <a:r>
              <a:rPr lang="el-GR" dirty="0"/>
              <a:t>α</a:t>
            </a:r>
            <a:r>
              <a:rPr lang="en-US" dirty="0"/>
              <a:t>-thalassemia is complex due to a high variability of the genetic defects involved, with over 250 described mutations.</a:t>
            </a:r>
          </a:p>
          <a:p>
            <a:r>
              <a:rPr lang="en-US" dirty="0"/>
              <a:t>It has been stated that most commonly found mutations were deletions (with around 75%) and point mutations(substitution ,with25%).</a:t>
            </a:r>
          </a:p>
        </p:txBody>
      </p:sp>
    </p:spTree>
    <p:extLst>
      <p:ext uri="{BB962C8B-B14F-4D97-AF65-F5344CB8AC3E}">
        <p14:creationId xmlns:p14="http://schemas.microsoft.com/office/powerpoint/2010/main" val="3943943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7939-C76E-4625-BF37-72A721793EA1}"/>
              </a:ext>
            </a:extLst>
          </p:cNvPr>
          <p:cNvSpPr>
            <a:spLocks noGrp="1"/>
          </p:cNvSpPr>
          <p:nvPr>
            <p:ph type="title"/>
          </p:nvPr>
        </p:nvSpPr>
        <p:spPr>
          <a:xfrm>
            <a:off x="913795" y="609600"/>
            <a:ext cx="3751511" cy="1257300"/>
          </a:xfrm>
        </p:spPr>
        <p:txBody>
          <a:bodyPr/>
          <a:lstStyle/>
          <a:p>
            <a:r>
              <a:rPr lang="en-US" dirty="0">
                <a:sym typeface="Symbol" panose="05050102010706020507" pitchFamily="18" charset="2"/>
              </a:rPr>
              <a:t>-thalassemia</a:t>
            </a:r>
            <a:endParaRPr lang="en-US" dirty="0"/>
          </a:p>
        </p:txBody>
      </p:sp>
      <p:sp>
        <p:nvSpPr>
          <p:cNvPr id="3" name="Content Placeholder 2">
            <a:extLst>
              <a:ext uri="{FF2B5EF4-FFF2-40B4-BE49-F238E27FC236}">
                <a16:creationId xmlns:a16="http://schemas.microsoft.com/office/drawing/2014/main" id="{0761F1A6-3322-4F76-8BB7-53AB1666214F}"/>
              </a:ext>
            </a:extLst>
          </p:cNvPr>
          <p:cNvSpPr>
            <a:spLocks noGrp="1"/>
          </p:cNvSpPr>
          <p:nvPr>
            <p:ph idx="1"/>
          </p:nvPr>
        </p:nvSpPr>
        <p:spPr/>
        <p:txBody>
          <a:bodyPr>
            <a:normAutofit fontScale="92500" lnSpcReduction="10000"/>
          </a:bodyPr>
          <a:lstStyle/>
          <a:p>
            <a:r>
              <a:rPr lang="en-US" dirty="0"/>
              <a:t>Is one of the most prevalent forms of congenital blood disorders characterized by reduced hemoglobin levels with severe complications.</a:t>
            </a:r>
          </a:p>
          <a:p>
            <a:r>
              <a:rPr lang="en-US" dirty="0"/>
              <a:t>Is caused by 21 important mutations out of 200 point mutations published worldwide.</a:t>
            </a:r>
          </a:p>
          <a:p>
            <a:r>
              <a:rPr lang="en-US" dirty="0"/>
              <a:t>The type of Beta-Thalassemia depends on the severity of the mutation. If both parents carry this disorder it might be worse than if only one parent carries it.</a:t>
            </a:r>
          </a:p>
          <a:p>
            <a:r>
              <a:rPr lang="en-US" dirty="0"/>
              <a:t>Most common mutations of the HBB gene </a:t>
            </a:r>
            <a:r>
              <a:rPr lang="en-US" dirty="0" err="1"/>
              <a:t>are:HBB:substitution</a:t>
            </a:r>
            <a:endParaRPr lang="en-US" dirty="0"/>
          </a:p>
          <a:p>
            <a:pPr marL="36900" indent="0">
              <a:buNone/>
            </a:pPr>
            <a:r>
              <a:rPr lang="en-US" dirty="0"/>
              <a:t> G&gt;C (G-&gt;C), </a:t>
            </a:r>
            <a:r>
              <a:rPr lang="en-US" dirty="0" err="1"/>
              <a:t>HBB:substitution</a:t>
            </a:r>
            <a:r>
              <a:rPr lang="en-US" dirty="0"/>
              <a:t> G&gt;A(G-&gt;A), </a:t>
            </a:r>
            <a:r>
              <a:rPr lang="en-US" dirty="0" err="1"/>
              <a:t>HBB:substitution</a:t>
            </a:r>
            <a:r>
              <a:rPr lang="en-US" dirty="0"/>
              <a:t> G&gt;C (G-&gt;C), </a:t>
            </a:r>
            <a:r>
              <a:rPr lang="en-US" dirty="0" err="1"/>
              <a:t>HBB:substitution</a:t>
            </a:r>
            <a:r>
              <a:rPr lang="en-US" dirty="0"/>
              <a:t> G&gt;T(G-&gt;T), </a:t>
            </a:r>
            <a:r>
              <a:rPr lang="en-US" dirty="0" err="1"/>
              <a:t>HBB:substitution</a:t>
            </a:r>
            <a:r>
              <a:rPr lang="en-US" dirty="0"/>
              <a:t> A&gt;C(A-&gt;C) and less but still frequent one insertion HBB : </a:t>
            </a:r>
            <a:r>
              <a:rPr lang="en-US" dirty="0" err="1"/>
              <a:t>insG</a:t>
            </a:r>
            <a:r>
              <a:rPr lang="en-US" dirty="0"/>
              <a:t> and also some deleterious mutations.</a:t>
            </a:r>
          </a:p>
          <a:p>
            <a:pPr marL="36900" indent="0">
              <a:buNone/>
            </a:pPr>
            <a:endParaRPr lang="en-US" dirty="0"/>
          </a:p>
        </p:txBody>
      </p:sp>
    </p:spTree>
    <p:extLst>
      <p:ext uri="{BB962C8B-B14F-4D97-AF65-F5344CB8AC3E}">
        <p14:creationId xmlns:p14="http://schemas.microsoft.com/office/powerpoint/2010/main" val="343895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55969-0952-4FED-9911-34307D81C1EF}"/>
              </a:ext>
            </a:extLst>
          </p:cNvPr>
          <p:cNvSpPr>
            <a:spLocks noGrp="1"/>
          </p:cNvSpPr>
          <p:nvPr>
            <p:ph idx="1"/>
          </p:nvPr>
        </p:nvSpPr>
        <p:spPr>
          <a:xfrm>
            <a:off x="540571" y="368948"/>
            <a:ext cx="10497543" cy="3363297"/>
          </a:xfrm>
        </p:spPr>
        <p:txBody>
          <a:bodyPr>
            <a:normAutofit lnSpcReduction="10000"/>
          </a:bodyPr>
          <a:lstStyle/>
          <a:p>
            <a:r>
              <a:rPr lang="en-US" dirty="0"/>
              <a:t>β-thalassemia is usually caused by mutations involving one or a few nucleotides inβ-globin gene (HBB) or its immediate flanking region.</a:t>
            </a:r>
          </a:p>
          <a:p>
            <a:r>
              <a:rPr lang="en-US" dirty="0"/>
              <a:t>Mutations that completely abolish expression of the HBB are designated β</a:t>
            </a:r>
            <a:r>
              <a:rPr lang="en-US" baseline="30000" dirty="0"/>
              <a:t>0</a:t>
            </a:r>
            <a:r>
              <a:rPr lang="en-US" dirty="0"/>
              <a:t> alleles, while other mutations in HBB cause varying degrees of quantitative reduction inβ- globin expression and are classified as β+ orβ++.</a:t>
            </a:r>
          </a:p>
          <a:p>
            <a:r>
              <a:rPr lang="en-US" dirty="0"/>
              <a:t>They include single base substitutions, small insertions, or deletions within the gene or its immediate flanking sequences and affect almost every known stage of gene expression.</a:t>
            </a:r>
          </a:p>
        </p:txBody>
      </p:sp>
    </p:spTree>
    <p:extLst>
      <p:ext uri="{BB962C8B-B14F-4D97-AF65-F5344CB8AC3E}">
        <p14:creationId xmlns:p14="http://schemas.microsoft.com/office/powerpoint/2010/main" val="360227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DBEB309-191E-4523-A77B-9D90F5013203}"/>
              </a:ext>
            </a:extLst>
          </p:cNvPr>
          <p:cNvGraphicFramePr>
            <a:graphicFrameLocks noGrp="1"/>
          </p:cNvGraphicFramePr>
          <p:nvPr>
            <p:extLst>
              <p:ext uri="{D42A27DB-BD31-4B8C-83A1-F6EECF244321}">
                <p14:modId xmlns:p14="http://schemas.microsoft.com/office/powerpoint/2010/main" val="3021870842"/>
              </p:ext>
            </p:extLst>
          </p:nvPr>
        </p:nvGraphicFramePr>
        <p:xfrm>
          <a:off x="849086" y="318450"/>
          <a:ext cx="9311951" cy="4389120"/>
        </p:xfrm>
        <a:graphic>
          <a:graphicData uri="http://schemas.openxmlformats.org/drawingml/2006/table">
            <a:tbl>
              <a:tblPr firstRow="1" bandRow="1">
                <a:tableStyleId>{073A0DAA-6AF3-43AB-8588-CEC1D06C72B9}</a:tableStyleId>
              </a:tblPr>
              <a:tblGrid>
                <a:gridCol w="5175421">
                  <a:extLst>
                    <a:ext uri="{9D8B030D-6E8A-4147-A177-3AD203B41FA5}">
                      <a16:colId xmlns:a16="http://schemas.microsoft.com/office/drawing/2014/main" val="251287456"/>
                    </a:ext>
                  </a:extLst>
                </a:gridCol>
                <a:gridCol w="4136530">
                  <a:extLst>
                    <a:ext uri="{9D8B030D-6E8A-4147-A177-3AD203B41FA5}">
                      <a16:colId xmlns:a16="http://schemas.microsoft.com/office/drawing/2014/main" val="2706270122"/>
                    </a:ext>
                  </a:extLst>
                </a:gridCol>
              </a:tblGrid>
              <a:tr h="358389">
                <a:tc>
                  <a:txBody>
                    <a:bodyPr/>
                    <a:lstStyle/>
                    <a:p>
                      <a:r>
                        <a:rPr lang="en-US" sz="1800" kern="1200" dirty="0">
                          <a:solidFill>
                            <a:schemeClr val="tx1"/>
                          </a:solidFill>
                          <a:effectLst/>
                        </a:rPr>
                        <a:t>Mutation</a:t>
                      </a:r>
                      <a:endParaRPr lang="en-US" dirty="0">
                        <a:solidFill>
                          <a:schemeClr val="tx1"/>
                        </a:solidFill>
                      </a:endParaRPr>
                    </a:p>
                  </a:txBody>
                  <a:tcPr>
                    <a:lnR w="12700" cmpd="sng">
                      <a:noFill/>
                    </a:lnR>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194765432"/>
                  </a:ext>
                </a:extLst>
              </a:tr>
              <a:tr h="358389">
                <a:tc>
                  <a:txBody>
                    <a:bodyPr/>
                    <a:lstStyle/>
                    <a:p>
                      <a:r>
                        <a:rPr lang="en-US" sz="1800" b="0" i="0" kern="1200" dirty="0">
                          <a:solidFill>
                            <a:schemeClr val="bg1"/>
                          </a:solidFill>
                          <a:effectLst/>
                          <a:latin typeface="+mn-lt"/>
                          <a:ea typeface="+mn-ea"/>
                          <a:cs typeface="+mn-cs"/>
                        </a:rPr>
                        <a:t>HBB.C.47 G&gt;A</a:t>
                      </a:r>
                      <a:endParaRPr lang="en-US" dirty="0">
                        <a:solidFill>
                          <a:schemeClr val="bg1"/>
                        </a:solidFill>
                      </a:endParaRPr>
                    </a:p>
                  </a:txBody>
                  <a:tcPr/>
                </a:tc>
                <a:tc>
                  <a:txBody>
                    <a:bodyPr/>
                    <a:lstStyle/>
                    <a:p>
                      <a:r>
                        <a:rPr lang="en-US" dirty="0">
                          <a:solidFill>
                            <a:schemeClr val="bg1"/>
                          </a:solidFill>
                        </a:rPr>
                        <a:t>HBB </a:t>
                      </a:r>
                      <a:r>
                        <a:rPr lang="en-US" dirty="0" err="1">
                          <a:solidFill>
                            <a:schemeClr val="bg1"/>
                          </a:solidFill>
                        </a:rPr>
                        <a:t>gene,C</a:t>
                      </a:r>
                      <a:r>
                        <a:rPr lang="en-US" dirty="0">
                          <a:solidFill>
                            <a:schemeClr val="bg1"/>
                          </a:solidFill>
                        </a:rPr>
                        <a:t>-coding DNA ,47 location in HBB sequence &gt;- substitution (G→A)</a:t>
                      </a:r>
                    </a:p>
                  </a:txBody>
                  <a:tcPr>
                    <a:lnT w="38100" cmpd="sng">
                      <a:noFill/>
                    </a:lnT>
                  </a:tcPr>
                </a:tc>
                <a:extLst>
                  <a:ext uri="{0D108BD9-81ED-4DB2-BD59-A6C34878D82A}">
                    <a16:rowId xmlns:a16="http://schemas.microsoft.com/office/drawing/2014/main" val="1338692266"/>
                  </a:ext>
                </a:extLst>
              </a:tr>
              <a:tr h="358389">
                <a:tc>
                  <a:txBody>
                    <a:bodyPr/>
                    <a:lstStyle/>
                    <a:p>
                      <a:r>
                        <a:rPr lang="nl-NL" dirty="0">
                          <a:solidFill>
                            <a:schemeClr val="bg1"/>
                          </a:solidFill>
                        </a:rPr>
                        <a:t>HBB.C.92+5 G&gt;C</a:t>
                      </a:r>
                      <a:endParaRPr lang="en-US" dirty="0">
                        <a:solidFill>
                          <a:schemeClr val="bg1"/>
                        </a:solidFill>
                      </a:endParaRPr>
                    </a:p>
                  </a:txBody>
                  <a:tcPr/>
                </a:tc>
                <a:tc>
                  <a:txBody>
                    <a:bodyPr/>
                    <a:lstStyle/>
                    <a:p>
                      <a:r>
                        <a:rPr lang="en-US" dirty="0"/>
                        <a:t>HBB </a:t>
                      </a:r>
                      <a:r>
                        <a:rPr lang="en-US" dirty="0" err="1"/>
                        <a:t>gene,C</a:t>
                      </a:r>
                      <a:r>
                        <a:rPr lang="en-US" dirty="0"/>
                        <a:t>-coding DNA ,92+5 location in HBB sequence &gt;- substitution(G→C)</a:t>
                      </a:r>
                    </a:p>
                  </a:txBody>
                  <a:tcPr/>
                </a:tc>
                <a:extLst>
                  <a:ext uri="{0D108BD9-81ED-4DB2-BD59-A6C34878D82A}">
                    <a16:rowId xmlns:a16="http://schemas.microsoft.com/office/drawing/2014/main" val="497919521"/>
                  </a:ext>
                </a:extLst>
              </a:tr>
              <a:tr h="358389">
                <a:tc>
                  <a:txBody>
                    <a:bodyPr/>
                    <a:lstStyle/>
                    <a:p>
                      <a:r>
                        <a:rPr lang="en-US" dirty="0">
                          <a:solidFill>
                            <a:schemeClr val="bg1"/>
                          </a:solidFill>
                        </a:rPr>
                        <a:t>HBB.C.124_127delTTCT</a:t>
                      </a:r>
                    </a:p>
                  </a:txBody>
                  <a:tcPr/>
                </a:tc>
                <a:tc>
                  <a:txBody>
                    <a:bodyPr/>
                    <a:lstStyle/>
                    <a:p>
                      <a:r>
                        <a:rPr lang="it-IT" dirty="0"/>
                        <a:t>HBB gene,C-coding DNA ,124_127 lo-cation in HBB sequence,del - deletion(del TTCT)</a:t>
                      </a:r>
                      <a:endParaRPr lang="en-US" dirty="0"/>
                    </a:p>
                  </a:txBody>
                  <a:tcPr/>
                </a:tc>
                <a:extLst>
                  <a:ext uri="{0D108BD9-81ED-4DB2-BD59-A6C34878D82A}">
                    <a16:rowId xmlns:a16="http://schemas.microsoft.com/office/drawing/2014/main" val="1382352389"/>
                  </a:ext>
                </a:extLst>
              </a:tr>
              <a:tr h="358389">
                <a:tc>
                  <a:txBody>
                    <a:bodyPr/>
                    <a:lstStyle/>
                    <a:p>
                      <a:r>
                        <a:rPr lang="en-US" dirty="0">
                          <a:solidFill>
                            <a:schemeClr val="bg1"/>
                          </a:solidFill>
                        </a:rPr>
                        <a:t>HBB.C.124_127delTTCT  (Codon41/42 – TTCT)</a:t>
                      </a:r>
                    </a:p>
                  </a:txBody>
                  <a:tcPr/>
                </a:tc>
                <a:tc>
                  <a:txBody>
                    <a:bodyPr/>
                    <a:lstStyle/>
                    <a:p>
                      <a:r>
                        <a:rPr lang="it-IT" dirty="0"/>
                        <a:t>HBB gene,C-coding DNA ,124_127 lo-cation in HBB sequence,del - deletion(del TTCT),on Codon 41/42</a:t>
                      </a:r>
                      <a:endParaRPr lang="en-US" dirty="0"/>
                    </a:p>
                  </a:txBody>
                  <a:tcPr/>
                </a:tc>
                <a:extLst>
                  <a:ext uri="{0D108BD9-81ED-4DB2-BD59-A6C34878D82A}">
                    <a16:rowId xmlns:a16="http://schemas.microsoft.com/office/drawing/2014/main" val="4131518069"/>
                  </a:ext>
                </a:extLst>
              </a:tr>
              <a:tr h="358389">
                <a:tc>
                  <a:txBody>
                    <a:bodyPr/>
                    <a:lstStyle/>
                    <a:p>
                      <a:r>
                        <a:rPr lang="en-US" dirty="0">
                          <a:solidFill>
                            <a:schemeClr val="bg1"/>
                          </a:solidFill>
                        </a:rPr>
                        <a:t>HBB.C.27_28insG(Codon 8/9 (+G))</a:t>
                      </a:r>
                    </a:p>
                  </a:txBody>
                  <a:tcPr/>
                </a:tc>
                <a:tc>
                  <a:txBody>
                    <a:bodyPr/>
                    <a:lstStyle/>
                    <a:p>
                      <a:r>
                        <a:rPr lang="en-US" dirty="0"/>
                        <a:t>HBB </a:t>
                      </a:r>
                      <a:r>
                        <a:rPr lang="en-US" dirty="0" err="1"/>
                        <a:t>gene,C</a:t>
                      </a:r>
                      <a:r>
                        <a:rPr lang="en-US" dirty="0"/>
                        <a:t>-coding DNA ,27_28 location in HBB </a:t>
                      </a:r>
                      <a:r>
                        <a:rPr lang="en-US" dirty="0" err="1"/>
                        <a:t>sequence,ins</a:t>
                      </a:r>
                      <a:r>
                        <a:rPr lang="en-US" dirty="0"/>
                        <a:t> - insertion(insertion of base G),on Codon 8/9</a:t>
                      </a:r>
                    </a:p>
                  </a:txBody>
                  <a:tcPr/>
                </a:tc>
                <a:extLst>
                  <a:ext uri="{0D108BD9-81ED-4DB2-BD59-A6C34878D82A}">
                    <a16:rowId xmlns:a16="http://schemas.microsoft.com/office/drawing/2014/main" val="3114489510"/>
                  </a:ext>
                </a:extLst>
              </a:tr>
            </a:tbl>
          </a:graphicData>
        </a:graphic>
      </p:graphicFrame>
    </p:spTree>
    <p:extLst>
      <p:ext uri="{BB962C8B-B14F-4D97-AF65-F5344CB8AC3E}">
        <p14:creationId xmlns:p14="http://schemas.microsoft.com/office/powerpoint/2010/main" val="264893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80405-4C4C-4176-975A-E123252FB7A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600"/>
              <a:t>1.Transcriptional</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3A5EA7D-7137-481D-BDB9-50D25E4E62B7}"/>
              </a:ext>
            </a:extLst>
          </p:cNvPr>
          <p:cNvPicPr>
            <a:picLocks noChangeAspect="1"/>
          </p:cNvPicPr>
          <p:nvPr/>
        </p:nvPicPr>
        <p:blipFill>
          <a:blip r:embed="rId3"/>
          <a:stretch>
            <a:fillRect/>
          </a:stretch>
        </p:blipFill>
        <p:spPr>
          <a:xfrm>
            <a:off x="5324315" y="1616182"/>
            <a:ext cx="6197668" cy="3625635"/>
          </a:xfrm>
          <a:prstGeom prst="rect">
            <a:avLst/>
          </a:prstGeom>
        </p:spPr>
      </p:pic>
    </p:spTree>
    <p:extLst>
      <p:ext uri="{BB962C8B-B14F-4D97-AF65-F5344CB8AC3E}">
        <p14:creationId xmlns:p14="http://schemas.microsoft.com/office/powerpoint/2010/main" val="41506284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TotalTime>
  <Words>1777</Words>
  <Application>Microsoft Office PowerPoint</Application>
  <PresentationFormat>Widescreen</PresentationFormat>
  <Paragraphs>78</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Goudy Old Style</vt:lpstr>
      <vt:lpstr>Wingdings 2</vt:lpstr>
      <vt:lpstr>SlateVTI</vt:lpstr>
      <vt:lpstr>Detection and analysis of the genome for Haemoglobinopathies</vt:lpstr>
      <vt:lpstr>Introduction</vt:lpstr>
      <vt:lpstr>PowerPoint Presentation</vt:lpstr>
      <vt:lpstr>PowerPoint Presentation</vt:lpstr>
      <vt:lpstr>α- Thalassemia</vt:lpstr>
      <vt:lpstr>-thalassemia</vt:lpstr>
      <vt:lpstr>PowerPoint Presentation</vt:lpstr>
      <vt:lpstr>PowerPoint Presentation</vt:lpstr>
      <vt:lpstr>1.Transcriptional</vt:lpstr>
      <vt:lpstr>2.RNA processing</vt:lpstr>
      <vt:lpstr>3.RNA translation</vt:lpstr>
      <vt:lpstr>Sickle cell anemia</vt:lpstr>
      <vt:lpstr>Related Work</vt:lpstr>
      <vt:lpstr>Related Work</vt:lpstr>
      <vt:lpstr>BIOINFORMATICS TOOLS AND PROCESSES</vt:lpstr>
      <vt:lpstr>PowerPoint Presentation</vt:lpstr>
      <vt:lpstr>PowerPoint Presentation</vt:lpstr>
      <vt:lpstr>PowerPoint Presentation</vt:lpstr>
      <vt:lpstr>PowerPoint Presentation</vt:lpstr>
      <vt:lpstr>PowerPoint Presentation</vt:lpstr>
      <vt:lpstr>Boyer Moore Algorithm</vt:lpstr>
      <vt:lpstr>PowerPoint Presentation</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and analysis of the genome for Haemoglobinopathies</dc:title>
  <dc:creator>Коста Начески</dc:creator>
  <cp:lastModifiedBy>Коста Начески</cp:lastModifiedBy>
  <cp:revision>2</cp:revision>
  <dcterms:created xsi:type="dcterms:W3CDTF">2021-02-11T11:39:40Z</dcterms:created>
  <dcterms:modified xsi:type="dcterms:W3CDTF">2021-02-11T11:47:50Z</dcterms:modified>
</cp:coreProperties>
</file>